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3" r:id="rId3"/>
    <p:sldId id="257" r:id="rId4"/>
    <p:sldId id="258" r:id="rId5"/>
    <p:sldId id="264" r:id="rId6"/>
    <p:sldId id="260" r:id="rId7"/>
    <p:sldId id="262" r:id="rId8"/>
  </p:sldIdLst>
  <p:sldSz cx="9144000" cy="6858000" type="screen4x3"/>
  <p:notesSz cx="6742113" cy="9872663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n Vitezic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5" autoAdjust="0"/>
    <p:restoredTop sz="94624" autoAdjust="0"/>
  </p:normalViewPr>
  <p:slideViewPr>
    <p:cSldViewPr>
      <p:cViewPr>
        <p:scale>
          <a:sx n="70" d="100"/>
          <a:sy n="70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659EA-8DB8-45B9-ADB6-EEAAFB92CC3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174C-E687-4044-A5E3-B5523182ADD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7007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baseline="0" dirty="0" smtClean="0"/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174C-E687-4044-A5E3-B5523182ADD4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436019-77B3-47E0-B3EA-29AD1E8116A1}" type="datetimeFigureOut">
              <a:rPr lang="hr-HR" smtClean="0"/>
              <a:pPr/>
              <a:t>28.2.2013.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5B43D3-3B7A-4625-B9E4-FC926844A2F4}" type="slidenum">
              <a:rPr lang="hr-HR" smtClean="0"/>
              <a:pPr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3928" y="836712"/>
            <a:ext cx="5109192" cy="1008112"/>
          </a:xfrm>
        </p:spPr>
        <p:txBody>
          <a:bodyPr>
            <a:normAutofit fontScale="90000"/>
          </a:bodyPr>
          <a:lstStyle/>
          <a:p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Kamen-</a:t>
            </a:r>
            <a:r>
              <a:rPr lang="hr-HR" sz="2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dent</a:t>
            </a: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d.o.o. </a:t>
            </a:r>
            <a:b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Mostar</a:t>
            </a:r>
            <a:b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hr-HR" sz="2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Bosnia</a:t>
            </a: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</a:t>
            </a:r>
            <a:r>
              <a:rPr lang="hr-H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Herzegovina</a:t>
            </a:r>
            <a:endParaRPr lang="hr-H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64904"/>
            <a:ext cx="9144000" cy="194421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Wind farm project</a:t>
            </a:r>
          </a:p>
          <a:p>
            <a:pPr algn="ctr"/>
            <a:r>
              <a:rPr lang="en-US" sz="3200" b="1" dirty="0" smtClean="0">
                <a:latin typeface="+mj-lt"/>
              </a:rPr>
              <a:t>“</a:t>
            </a:r>
            <a:r>
              <a:rPr lang="en-US" sz="3200" b="1" dirty="0" err="1" smtClean="0">
                <a:latin typeface="+mj-lt"/>
              </a:rPr>
              <a:t>Pakline</a:t>
            </a:r>
            <a:r>
              <a:rPr lang="en-US" sz="3200" b="1" dirty="0" smtClean="0">
                <a:latin typeface="+mj-lt"/>
              </a:rPr>
              <a:t> – </a:t>
            </a:r>
            <a:r>
              <a:rPr lang="en-US" sz="3200" b="1" dirty="0" err="1" smtClean="0">
                <a:latin typeface="+mj-lt"/>
              </a:rPr>
              <a:t>Ljubusa</a:t>
            </a:r>
            <a:r>
              <a:rPr lang="en-US" sz="3200" b="1" dirty="0" smtClean="0">
                <a:latin typeface="+mj-lt"/>
              </a:rPr>
              <a:t> – </a:t>
            </a:r>
            <a:r>
              <a:rPr lang="en-US" sz="3200" b="1" dirty="0" err="1" smtClean="0">
                <a:latin typeface="+mj-lt"/>
              </a:rPr>
              <a:t>Kupres</a:t>
            </a:r>
            <a:r>
              <a:rPr lang="en-US" sz="3200" b="1" dirty="0" smtClean="0">
                <a:latin typeface="+mj-lt"/>
              </a:rPr>
              <a:t>”</a:t>
            </a:r>
          </a:p>
          <a:p>
            <a:pPr algn="ctr"/>
            <a:r>
              <a:rPr lang="en-US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“To find a strategic partner”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30932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hr-HR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Mostar</a:t>
            </a:r>
            <a:r>
              <a:rPr lang="hr-HR" sz="2200" b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,  </a:t>
            </a:r>
            <a:r>
              <a:rPr lang="hr-HR" sz="2200" b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2013.</a:t>
            </a:r>
            <a:endParaRPr lang="hr-HR" sz="22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nd-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908720"/>
            <a:ext cx="3672408" cy="306034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83968" y="908720"/>
            <a:ext cx="4680520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err="1" smtClean="0">
                <a:latin typeface="+mj-lt"/>
              </a:rPr>
              <a:t>Kamen</a:t>
            </a:r>
            <a:r>
              <a:rPr lang="en-US" sz="1600" dirty="0" smtClean="0">
                <a:latin typeface="+mj-lt"/>
              </a:rPr>
              <a:t> – dent d.o.o. </a:t>
            </a:r>
            <a:r>
              <a:rPr lang="en-US" sz="1600" dirty="0" err="1" smtClean="0">
                <a:latin typeface="+mj-lt"/>
              </a:rPr>
              <a:t>Mostar</a:t>
            </a:r>
            <a:r>
              <a:rPr lang="en-US" sz="1600" dirty="0" smtClean="0">
                <a:latin typeface="+mj-lt"/>
              </a:rPr>
              <a:t>, established 1997.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Business areas: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Extraction of stone in three quarries 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Manufacturing stone products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Developer and concession owner of WF PLK</a:t>
            </a:r>
          </a:p>
        </p:txBody>
      </p:sp>
      <p:pic>
        <p:nvPicPr>
          <p:cNvPr id="8" name="Picture 7" descr="E_kor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356992"/>
            <a:ext cx="4355976" cy="3266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F_obuhvati_2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659051"/>
            <a:ext cx="3600400" cy="6198949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344758" y="5817007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WF </a:t>
            </a:r>
            <a:r>
              <a:rPr kumimoji="0" lang="hr-HR" sz="1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Ljubusa</a:t>
            </a:r>
            <a:endParaRPr kumimoji="0" lang="hr-HR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84168" y="3501008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WF Pakline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16064" y="1887917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WF </a:t>
            </a:r>
            <a:r>
              <a:rPr kumimoji="0" lang="hr-HR" sz="1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Kupres1</a:t>
            </a:r>
            <a:endParaRPr kumimoji="0" lang="hr-HR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660232" y="980728"/>
            <a:ext cx="1226884" cy="1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WF </a:t>
            </a:r>
            <a:r>
              <a:rPr kumimoji="0" lang="hr-HR" sz="1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Kupres2</a:t>
            </a:r>
            <a:endParaRPr kumimoji="0" lang="hr-HR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4" name="Curved Up Arrow 13"/>
          <p:cNvSpPr/>
          <p:nvPr/>
        </p:nvSpPr>
        <p:spPr>
          <a:xfrm rot="13310046">
            <a:off x="4410822" y="2105751"/>
            <a:ext cx="1580104" cy="552458"/>
          </a:xfrm>
          <a:prstGeom prst="curvedUpArrow">
            <a:avLst>
              <a:gd name="adj1" fmla="val 14567"/>
              <a:gd name="adj2" fmla="val 47857"/>
              <a:gd name="adj3" fmla="val 400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pic>
        <p:nvPicPr>
          <p:cNvPr id="15" name="Picture 2" descr="http://www.parlament.ba/files/user/images/obiljezja/mapa_bi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284984"/>
            <a:ext cx="3357586" cy="3357586"/>
          </a:xfrm>
          <a:prstGeom prst="rect">
            <a:avLst/>
          </a:prstGeom>
          <a:noFill/>
        </p:spPr>
      </p:pic>
      <p:sp>
        <p:nvSpPr>
          <p:cNvPr id="17" name="Down Arrow 16"/>
          <p:cNvSpPr/>
          <p:nvPr/>
        </p:nvSpPr>
        <p:spPr>
          <a:xfrm rot="15714310">
            <a:off x="3933725" y="3408304"/>
            <a:ext cx="438032" cy="2933021"/>
          </a:xfrm>
          <a:prstGeom prst="downArrow">
            <a:avLst>
              <a:gd name="adj1" fmla="val 15655"/>
              <a:gd name="adj2" fmla="val 42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24" y="5373216"/>
            <a:ext cx="3203848" cy="1512168"/>
          </a:xfrm>
        </p:spPr>
        <p:txBody>
          <a:bodyPr>
            <a:normAutofit/>
          </a:bodyPr>
          <a:lstStyle/>
          <a:p>
            <a:r>
              <a:rPr lang="hr-HR" sz="2400" dirty="0" err="1" smtClean="0"/>
              <a:t>Location</a:t>
            </a:r>
            <a:r>
              <a:rPr lang="hr-HR" sz="2400" dirty="0" smtClean="0"/>
              <a:t>:</a:t>
            </a:r>
            <a:br>
              <a:rPr lang="hr-HR" sz="2400" dirty="0" smtClean="0"/>
            </a:br>
            <a:r>
              <a:rPr lang="hr-HR" sz="1600" dirty="0" err="1" smtClean="0">
                <a:solidFill>
                  <a:schemeClr val="tx1"/>
                </a:solidFill>
              </a:rPr>
              <a:t>Bosnia</a:t>
            </a:r>
            <a:r>
              <a:rPr lang="hr-HR" sz="1600" dirty="0" smtClean="0">
                <a:solidFill>
                  <a:schemeClr val="tx1"/>
                </a:solidFill>
              </a:rPr>
              <a:t> </a:t>
            </a:r>
            <a:r>
              <a:rPr lang="hr-HR" sz="1600" dirty="0" err="1" smtClean="0">
                <a:solidFill>
                  <a:schemeClr val="tx1"/>
                </a:solidFill>
              </a:rPr>
              <a:t>and</a:t>
            </a:r>
            <a:r>
              <a:rPr lang="hr-HR" sz="1600" dirty="0" smtClean="0">
                <a:solidFill>
                  <a:schemeClr val="tx1"/>
                </a:solidFill>
              </a:rPr>
              <a:t> </a:t>
            </a:r>
            <a:r>
              <a:rPr lang="hr-HR" sz="1600" dirty="0" err="1" smtClean="0">
                <a:solidFill>
                  <a:schemeClr val="tx1"/>
                </a:solidFill>
              </a:rPr>
              <a:t>Herzegovina</a:t>
            </a:r>
            <a:r>
              <a:rPr lang="hr-HR" sz="1600" dirty="0" smtClean="0">
                <a:solidFill>
                  <a:schemeClr val="tx1"/>
                </a:solidFill>
              </a:rPr>
              <a:t/>
            </a:r>
            <a:br>
              <a:rPr lang="hr-HR" sz="1600" dirty="0" smtClean="0">
                <a:solidFill>
                  <a:schemeClr val="tx1"/>
                </a:solidFill>
              </a:rPr>
            </a:br>
            <a:r>
              <a:rPr lang="hr-HR" sz="1600" dirty="0" smtClean="0">
                <a:solidFill>
                  <a:schemeClr val="tx1"/>
                </a:solidFill>
              </a:rPr>
              <a:t>Tomislavgrad </a:t>
            </a:r>
            <a:r>
              <a:rPr lang="hr-HR" sz="1600" dirty="0" err="1" smtClean="0">
                <a:solidFill>
                  <a:schemeClr val="tx1"/>
                </a:solidFill>
              </a:rPr>
              <a:t>and</a:t>
            </a:r>
            <a:r>
              <a:rPr lang="hr-HR" sz="1600" dirty="0" smtClean="0">
                <a:solidFill>
                  <a:schemeClr val="tx1"/>
                </a:solidFill>
              </a:rPr>
              <a:t> Kupres </a:t>
            </a:r>
            <a:r>
              <a:rPr lang="hr-HR" sz="1600" dirty="0" err="1" smtClean="0">
                <a:solidFill>
                  <a:schemeClr val="tx1"/>
                </a:solidFill>
              </a:rPr>
              <a:t>municipality</a:t>
            </a:r>
            <a:r>
              <a:rPr lang="hr-HR" sz="2400" dirty="0" smtClean="0">
                <a:solidFill>
                  <a:schemeClr val="tx1"/>
                </a:solidFill>
              </a:rPr>
              <a:t/>
            </a:r>
            <a:br>
              <a:rPr lang="hr-HR" sz="2400" dirty="0" smtClean="0">
                <a:solidFill>
                  <a:schemeClr val="tx1"/>
                </a:solidFill>
              </a:rPr>
            </a:br>
            <a:endParaRPr lang="hr-HR" sz="2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3156550">
            <a:off x="2505585" y="5022185"/>
            <a:ext cx="242420" cy="7784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737135"/>
            <a:ext cx="3456384" cy="254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7504" y="764704"/>
            <a:ext cx="822960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Basic site information: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04048" y="4293096"/>
            <a:ext cx="396044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Wind measurement:</a:t>
            </a:r>
            <a:endParaRPr kumimoji="0" lang="en-US" sz="2400" b="0" i="0" u="none" strike="noStrike" kern="1200" cap="none" spc="0" normalizeH="0" baseline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836712"/>
            <a:ext cx="4283968" cy="3258034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4680520" cy="1944216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+mj-lt"/>
              </a:rPr>
              <a:t>altitude 1100-1300m</a:t>
            </a:r>
          </a:p>
          <a:p>
            <a:r>
              <a:rPr lang="en-US" sz="1600" dirty="0" smtClean="0">
                <a:latin typeface="+mj-lt"/>
              </a:rPr>
              <a:t>good terrain configuration</a:t>
            </a:r>
          </a:p>
          <a:p>
            <a:r>
              <a:rPr lang="en-US" sz="1600" dirty="0" smtClean="0">
                <a:latin typeface="+mj-lt"/>
              </a:rPr>
              <a:t>main road and 110 kV line crossing the location</a:t>
            </a:r>
          </a:p>
          <a:p>
            <a:r>
              <a:rPr lang="en-US" sz="1600" dirty="0" smtClean="0">
                <a:latin typeface="+mj-lt"/>
              </a:rPr>
              <a:t>WF </a:t>
            </a:r>
            <a:r>
              <a:rPr lang="en-US" sz="1600" dirty="0" err="1" smtClean="0">
                <a:latin typeface="+mj-lt"/>
              </a:rPr>
              <a:t>Pakline</a:t>
            </a:r>
            <a:r>
              <a:rPr lang="en-US" sz="1600" dirty="0" smtClean="0">
                <a:latin typeface="+mj-lt"/>
              </a:rPr>
              <a:t> - central most windy part, 20km</a:t>
            </a:r>
            <a:r>
              <a:rPr lang="en-US" sz="1600" baseline="30000" dirty="0" smtClean="0">
                <a:latin typeface="+mj-lt"/>
              </a:rPr>
              <a:t>2</a:t>
            </a:r>
          </a:p>
          <a:p>
            <a:r>
              <a:rPr lang="en-US" sz="1600" dirty="0" smtClean="0">
                <a:latin typeface="+mj-lt"/>
              </a:rPr>
              <a:t>WF </a:t>
            </a:r>
            <a:r>
              <a:rPr lang="en-US" sz="1600" dirty="0" err="1" smtClean="0">
                <a:latin typeface="+mj-lt"/>
              </a:rPr>
              <a:t>Ljubusa</a:t>
            </a:r>
            <a:r>
              <a:rPr lang="en-US" sz="1600" dirty="0" smtClean="0">
                <a:latin typeface="+mj-lt"/>
              </a:rPr>
              <a:t> - south part, 14km</a:t>
            </a:r>
            <a:r>
              <a:rPr lang="en-US" sz="1600" baseline="30000" dirty="0" smtClean="0">
                <a:latin typeface="+mj-lt"/>
              </a:rPr>
              <a:t>2</a:t>
            </a:r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WF </a:t>
            </a:r>
            <a:r>
              <a:rPr lang="en-US" sz="1600" dirty="0" err="1" smtClean="0">
                <a:latin typeface="+mj-lt"/>
              </a:rPr>
              <a:t>Kupres</a:t>
            </a:r>
            <a:r>
              <a:rPr lang="en-US" sz="1600" dirty="0" smtClean="0">
                <a:latin typeface="+mj-lt"/>
              </a:rPr>
              <a:t> - north part, two separate areas, 25km</a:t>
            </a:r>
            <a:r>
              <a:rPr lang="en-US" sz="1600" baseline="30000" dirty="0" smtClean="0">
                <a:latin typeface="+mj-lt"/>
              </a:rPr>
              <a:t>2</a:t>
            </a:r>
            <a:endParaRPr lang="en-US" sz="1600" dirty="0" smtClean="0">
              <a:latin typeface="+mj-lt"/>
            </a:endParaRPr>
          </a:p>
        </p:txBody>
      </p:sp>
      <p:pic>
        <p:nvPicPr>
          <p:cNvPr id="11" name="Picture 10" descr="P10207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3465004"/>
            <a:ext cx="4464496" cy="3348372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932040" y="4797152"/>
            <a:ext cx="4211960" cy="18722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two 50m masts, one</a:t>
            </a:r>
            <a:r>
              <a:rPr lang="en-US" sz="1600" baseline="0" dirty="0" smtClean="0">
                <a:latin typeface="+mj-lt"/>
              </a:rPr>
              <a:t>-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year measurement during 2007.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1600" baseline="0" dirty="0" smtClean="0">
                <a:latin typeface="+mj-lt"/>
              </a:rPr>
              <a:t>average</a:t>
            </a:r>
            <a:r>
              <a:rPr lang="en-US" sz="1600" dirty="0" smtClean="0">
                <a:latin typeface="+mj-lt"/>
              </a:rPr>
              <a:t> wind speed 7m/s (50m)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three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new 60m masts installed at </a:t>
            </a:r>
            <a:r>
              <a:rPr lang="en-US" sz="1600" dirty="0" smtClean="0">
                <a:latin typeface="+mj-lt"/>
              </a:rPr>
              <a:t>J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anuary 2011 (according to </a:t>
            </a:r>
            <a:r>
              <a:rPr lang="en-US" sz="1600" dirty="0" smtClean="0">
                <a:latin typeface="+mj-lt"/>
              </a:rPr>
              <a:t>IEC 61400-12-1 standard, with 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professional calibrated equipment)</a:t>
            </a:r>
            <a:endParaRPr kumimoji="0" lang="en-US" sz="16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7504" y="764704"/>
            <a:ext cx="822960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Preliminary wind resources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statistic for MS </a:t>
            </a:r>
            <a:r>
              <a:rPr kumimoji="0" lang="en-US" sz="2400" b="0" i="0" u="none" strike="noStrike" kern="1200" cap="none" spc="0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Pakline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(1)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4680520" cy="216024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+mj-lt"/>
              </a:rPr>
              <a:t>average wind speed at position on measurement mast is approx. 8.4m/s</a:t>
            </a:r>
          </a:p>
          <a:p>
            <a:r>
              <a:rPr lang="en-US" sz="1600" dirty="0" smtClean="0">
                <a:latin typeface="+mj-lt"/>
              </a:rPr>
              <a:t>gross capacity factor on location </a:t>
            </a:r>
            <a:r>
              <a:rPr lang="en-US" sz="1600" dirty="0" err="1" smtClean="0">
                <a:latin typeface="+mj-lt"/>
              </a:rPr>
              <a:t>Pakline</a:t>
            </a:r>
            <a:r>
              <a:rPr lang="en-US" sz="1600" dirty="0" smtClean="0">
                <a:latin typeface="+mj-lt"/>
              </a:rPr>
              <a:t> is over 40%</a:t>
            </a:r>
          </a:p>
          <a:p>
            <a:r>
              <a:rPr lang="en-US" sz="1600" dirty="0" smtClean="0">
                <a:latin typeface="+mj-lt"/>
              </a:rPr>
              <a:t>very low turbulence intensity (class IIA)</a:t>
            </a:r>
            <a:endParaRPr lang="hr-HR" sz="1600" dirty="0" smtClean="0">
              <a:latin typeface="+mj-lt"/>
            </a:endParaRPr>
          </a:p>
          <a:p>
            <a:r>
              <a:rPr lang="hr-HR" sz="1600" dirty="0" smtClean="0">
                <a:latin typeface="+mj-lt"/>
              </a:rPr>
              <a:t>w</a:t>
            </a:r>
            <a:r>
              <a:rPr lang="en-US" sz="1600" dirty="0" err="1" smtClean="0">
                <a:latin typeface="+mj-lt"/>
              </a:rPr>
              <a:t>ind</a:t>
            </a:r>
            <a:r>
              <a:rPr lang="en-US" sz="1600" dirty="0" smtClean="0">
                <a:latin typeface="+mj-lt"/>
              </a:rPr>
              <a:t> turbine class: (2)-3MW</a:t>
            </a:r>
            <a:endParaRPr lang="hr-HR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wind study </a:t>
            </a:r>
            <a:r>
              <a:rPr lang="hr-HR" sz="1600" dirty="0" err="1" smtClean="0">
                <a:latin typeface="+mj-lt"/>
              </a:rPr>
              <a:t>finished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recently</a:t>
            </a:r>
            <a:endParaRPr lang="en-US" sz="1600" dirty="0" smtClean="0">
              <a:latin typeface="+mj-lt"/>
            </a:endParaRPr>
          </a:p>
          <a:p>
            <a:endParaRPr lang="en-US" sz="1600" dirty="0" smtClean="0">
              <a:latin typeface="+mj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888432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3818"/>
            <a:ext cx="3238500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4896544" cy="18002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+mj-lt"/>
              </a:rPr>
              <a:t>Total power planned: 400-450MW</a:t>
            </a:r>
          </a:p>
          <a:p>
            <a:r>
              <a:rPr lang="en-US" sz="1600" dirty="0" smtClean="0">
                <a:latin typeface="+mj-lt"/>
              </a:rPr>
              <a:t>For 1st phase: 102MW</a:t>
            </a:r>
          </a:p>
          <a:p>
            <a:r>
              <a:rPr lang="en-US" sz="1600" dirty="0" smtClean="0">
                <a:latin typeface="+mj-lt"/>
              </a:rPr>
              <a:t>According to preliminary calculation, 35% net capacity factor (P50) is expected for whole location</a:t>
            </a:r>
          </a:p>
          <a:p>
            <a:r>
              <a:rPr lang="en-US" sz="1600" dirty="0" smtClean="0">
                <a:latin typeface="+mj-lt"/>
              </a:rPr>
              <a:t>For 1</a:t>
            </a:r>
            <a:r>
              <a:rPr lang="en-US" sz="1600" baseline="30000" dirty="0" smtClean="0">
                <a:latin typeface="+mj-lt"/>
              </a:rPr>
              <a:t>st</a:t>
            </a:r>
            <a:r>
              <a:rPr lang="en-US" sz="1600" dirty="0" smtClean="0">
                <a:latin typeface="+mj-lt"/>
              </a:rPr>
              <a:t> phase, 35-40% net capacity factor is expected, </a:t>
            </a:r>
            <a:r>
              <a:rPr lang="hr-HR" sz="1600" dirty="0" err="1" smtClean="0">
                <a:latin typeface="+mj-lt"/>
              </a:rPr>
              <a:t>and</a:t>
            </a:r>
            <a:r>
              <a:rPr lang="en-US" sz="1600" dirty="0" smtClean="0">
                <a:latin typeface="+mj-lt"/>
              </a:rPr>
              <a:t> confirmed after finishing complete wind study </a:t>
            </a:r>
          </a:p>
          <a:p>
            <a:pPr>
              <a:buNone/>
            </a:pPr>
            <a:endParaRPr lang="en-US" sz="1600" dirty="0" smtClean="0">
              <a:latin typeface="+mj-lt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7504" y="2850672"/>
            <a:ext cx="8229600" cy="50632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Status of approvals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79512" y="3284984"/>
            <a:ext cx="4896544" cy="352839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concession contract signed with county (</a:t>
            </a:r>
            <a:r>
              <a:rPr lang="en-US" sz="1600" dirty="0" err="1" smtClean="0">
                <a:latin typeface="+mj-lt"/>
              </a:rPr>
              <a:t>Hercegbosanska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zupanija</a:t>
            </a:r>
            <a:r>
              <a:rPr lang="en-US" sz="1600" dirty="0" smtClean="0">
                <a:latin typeface="+mj-lt"/>
              </a:rPr>
              <a:t>)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contract with </a:t>
            </a:r>
            <a:r>
              <a:rPr lang="en-US" sz="1600" dirty="0" err="1" smtClean="0">
                <a:latin typeface="+mj-lt"/>
              </a:rPr>
              <a:t>Tomislavgrad</a:t>
            </a:r>
            <a:r>
              <a:rPr lang="en-US" sz="1600" dirty="0" smtClean="0">
                <a:latin typeface="+mj-lt"/>
              </a:rPr>
              <a:t> municipality for land use</a:t>
            </a:r>
            <a:endParaRPr kumimoji="0" lang="en-US" sz="1600" b="0" i="0" u="none" strike="noStrike" kern="1200" cap="none" spc="0" normalizeH="0" baseline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preliminary measurement done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preliminary layout done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preliminary grid connection solution proposed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environmental approval issued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preliminary design finished (1st phase)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1600" dirty="0" smtClean="0">
                <a:latin typeface="+mj-lt"/>
              </a:rPr>
              <a:t>location permit obtained for WF </a:t>
            </a:r>
            <a:r>
              <a:rPr lang="en-US" sz="1600" dirty="0" err="1" smtClean="0">
                <a:latin typeface="+mj-lt"/>
              </a:rPr>
              <a:t>Pakline</a:t>
            </a:r>
            <a:r>
              <a:rPr lang="en-US" sz="1600" dirty="0" smtClean="0">
                <a:latin typeface="+mj-lt"/>
              </a:rPr>
              <a:t> 1 (48</a:t>
            </a:r>
            <a:r>
              <a:rPr lang="hr-HR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MW)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and</a:t>
            </a:r>
            <a:r>
              <a:rPr lang="hr-HR" sz="1600" dirty="0" smtClean="0">
                <a:latin typeface="+mj-lt"/>
              </a:rPr>
              <a:t> Pakline 2 (48 MW)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err="1" smtClean="0">
                <a:latin typeface="+mj-lt"/>
              </a:rPr>
              <a:t>land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expropriation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in</a:t>
            </a:r>
            <a:r>
              <a:rPr lang="hr-HR" sz="1600" dirty="0" smtClean="0">
                <a:latin typeface="+mj-lt"/>
              </a:rPr>
              <a:t> progress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hr-HR" sz="1600" dirty="0" err="1" smtClean="0">
                <a:latin typeface="+mj-lt"/>
              </a:rPr>
              <a:t>public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interest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declared</a:t>
            </a:r>
            <a:r>
              <a:rPr lang="hr-HR" sz="1600" dirty="0" smtClean="0">
                <a:latin typeface="+mj-lt"/>
              </a:rPr>
              <a:t> </a:t>
            </a:r>
            <a:r>
              <a:rPr lang="hr-HR" sz="1600" dirty="0" err="1" smtClean="0">
                <a:latin typeface="+mj-lt"/>
              </a:rPr>
              <a:t>by</a:t>
            </a:r>
            <a:r>
              <a:rPr lang="hr-HR" sz="1600" dirty="0" smtClean="0">
                <a:latin typeface="+mj-lt"/>
              </a:rPr>
              <a:t> Tomislavgrad </a:t>
            </a:r>
            <a:r>
              <a:rPr lang="hr-HR" sz="1600" dirty="0" err="1" smtClean="0">
                <a:latin typeface="+mj-lt"/>
              </a:rPr>
              <a:t>and</a:t>
            </a:r>
            <a:r>
              <a:rPr lang="hr-HR" sz="1600" dirty="0" smtClean="0">
                <a:latin typeface="+mj-lt"/>
              </a:rPr>
              <a:t> Kupres </a:t>
            </a:r>
            <a:r>
              <a:rPr lang="hr-HR" sz="1600" dirty="0" err="1" smtClean="0">
                <a:latin typeface="+mj-lt"/>
              </a:rPr>
              <a:t>municipalities</a:t>
            </a:r>
            <a:endParaRPr lang="en-US" sz="1600" dirty="0" smtClean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780928"/>
            <a:ext cx="3709045" cy="378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404664"/>
            <a:ext cx="8337104" cy="57606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Preliminary design and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energy yield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600400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>
          <a:xfrm>
            <a:off x="683568" y="1268760"/>
            <a:ext cx="8460432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err="1" smtClean="0">
                <a:latin typeface="+mj-lt"/>
              </a:rPr>
              <a:t>Dragan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Krstović</a:t>
            </a:r>
            <a:r>
              <a:rPr lang="en-US" sz="1600" dirty="0" smtClean="0">
                <a:latin typeface="+mj-lt"/>
              </a:rPr>
              <a:t>, CEO</a:t>
            </a:r>
            <a:r>
              <a:rPr lang="hr-HR" sz="1600" dirty="0" smtClean="0">
                <a:latin typeface="+mj-lt"/>
              </a:rPr>
              <a:t>                         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Jure </a:t>
            </a:r>
            <a:r>
              <a:rPr lang="en-US" sz="1600" dirty="0" err="1" smtClean="0">
                <a:latin typeface="+mj-lt"/>
              </a:rPr>
              <a:t>Krtalić</a:t>
            </a:r>
            <a:r>
              <a:rPr lang="en-US" sz="1600" dirty="0" smtClean="0">
                <a:latin typeface="+mj-lt"/>
              </a:rPr>
              <a:t>, owner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Email: vjetropark@kamen-dent.com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www.vjetropark.kamen-dent.com</a:t>
            </a:r>
            <a:endParaRPr lang="hr-HR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1600" dirty="0" smtClean="0">
              <a:latin typeface="+mj-lt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55576" y="3501008"/>
            <a:ext cx="7704856" cy="16561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b="1" dirty="0" smtClean="0">
                <a:latin typeface="+mj-lt"/>
              </a:rPr>
              <a:t>Technical support:</a:t>
            </a:r>
            <a:r>
              <a:rPr lang="hr-HR" sz="1600" b="1" dirty="0" smtClean="0">
                <a:latin typeface="+mj-lt"/>
              </a:rPr>
              <a:t>                                                                              Legal </a:t>
            </a:r>
            <a:r>
              <a:rPr lang="hr-HR" sz="1600" b="1" dirty="0" err="1" smtClean="0">
                <a:latin typeface="+mj-lt"/>
              </a:rPr>
              <a:t>support</a:t>
            </a:r>
            <a:r>
              <a:rPr lang="hr-HR" sz="1600" b="1" dirty="0" smtClean="0">
                <a:latin typeface="+mj-lt"/>
              </a:rPr>
              <a:t>:                                                                    </a:t>
            </a:r>
            <a:endParaRPr lang="en-US" sz="1600" b="1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Fractal d.o.o. </a:t>
            </a:r>
            <a:r>
              <a:rPr lang="hr-HR" sz="1600" dirty="0" smtClean="0">
                <a:latin typeface="+mj-lt"/>
              </a:rPr>
              <a:t>                                                                                       Odvjetnički ured Saša Vladić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Split, Croatia</a:t>
            </a:r>
            <a:r>
              <a:rPr lang="hr-HR" sz="1600" dirty="0" smtClean="0">
                <a:latin typeface="+mj-lt"/>
              </a:rPr>
              <a:t>                                                                                         Split, Croatia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Email: fractal@fractal.hr</a:t>
            </a:r>
            <a:r>
              <a:rPr lang="hr-HR" sz="1600" dirty="0" smtClean="0">
                <a:latin typeface="+mj-lt"/>
              </a:rPr>
              <a:t>                                                                    </a:t>
            </a:r>
            <a:r>
              <a:rPr lang="hr-HR" sz="1600" dirty="0" err="1" smtClean="0">
                <a:latin typeface="+mj-lt"/>
              </a:rPr>
              <a:t>Email</a:t>
            </a:r>
            <a:r>
              <a:rPr lang="hr-HR" sz="1600" dirty="0" smtClean="0">
                <a:latin typeface="+mj-lt"/>
              </a:rPr>
              <a:t>: </a:t>
            </a:r>
            <a:r>
              <a:rPr lang="hr-HR" sz="1600" dirty="0" err="1" smtClean="0">
                <a:latin typeface="+mj-lt"/>
              </a:rPr>
              <a:t>sasa.ured</a:t>
            </a:r>
            <a:r>
              <a:rPr lang="en-US" sz="1600" dirty="0" smtClean="0">
                <a:latin typeface="Calibri"/>
              </a:rPr>
              <a:t>@</a:t>
            </a:r>
            <a:r>
              <a:rPr lang="hr-HR" sz="1600" dirty="0" err="1" smtClean="0">
                <a:latin typeface="Calibri"/>
              </a:rPr>
              <a:t>gmail.com</a:t>
            </a: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1600" dirty="0" smtClean="0">
                <a:latin typeface="+mj-lt"/>
              </a:rPr>
              <a:t>www.fractal.hr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55576" y="764704"/>
            <a:ext cx="6660232" cy="43204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Contacts: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1196752"/>
            <a:ext cx="4896544" cy="23762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1600" dirty="0" smtClean="0"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1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2940</TotalTime>
  <Words>374</Words>
  <Application>Microsoft Office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Kamen-dent d.o.o.  Mostar Bosnia and Herzegovina</vt:lpstr>
      <vt:lpstr>PowerPoint Presentation</vt:lpstr>
      <vt:lpstr>Location: Bosnia and Herzegovina Tomislavgrad and Kupres municipality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DIPLOMSKI RAD</dc:title>
  <dc:creator>Dino Lovric</dc:creator>
  <cp:lastModifiedBy>NavCore</cp:lastModifiedBy>
  <cp:revision>76</cp:revision>
  <dcterms:created xsi:type="dcterms:W3CDTF">2011-03-03T13:36:10Z</dcterms:created>
  <dcterms:modified xsi:type="dcterms:W3CDTF">2013-02-28T14:57:15Z</dcterms:modified>
</cp:coreProperties>
</file>