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57" r:id="rId4"/>
    <p:sldId id="258" r:id="rId5"/>
    <p:sldId id="264" r:id="rId6"/>
    <p:sldId id="260" r:id="rId7"/>
    <p:sldId id="262" r:id="rId8"/>
  </p:sldIdLst>
  <p:sldSz cx="9144000" cy="6858000" type="screen4x3"/>
  <p:notesSz cx="6742113" cy="987266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n Vitezic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5" autoAdjust="0"/>
    <p:restoredTop sz="94624" autoAdjust="0"/>
  </p:normalViewPr>
  <p:slideViewPr>
    <p:cSldViewPr>
      <p:cViewPr>
        <p:scale>
          <a:sx n="100" d="100"/>
          <a:sy n="100" d="100"/>
        </p:scale>
        <p:origin x="-342" y="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659EA-8DB8-45B9-ADB6-EEAAFB92CC3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174C-E687-4044-A5E3-B5523182ADD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548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baseline="0" dirty="0" smtClean="0"/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3928" y="836712"/>
            <a:ext cx="5109192" cy="1008112"/>
          </a:xfrm>
        </p:spPr>
        <p:txBody>
          <a:bodyPr>
            <a:normAutofit fontScale="90000"/>
          </a:bodyPr>
          <a:lstStyle/>
          <a:p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Kamen-</a:t>
            </a:r>
            <a:r>
              <a:rPr lang="hr-HR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dent</a:t>
            </a: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d.o.o. </a:t>
            </a:r>
            <a:b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Mostar</a:t>
            </a:r>
            <a:b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Bosna i Hercegovina</a:t>
            </a:r>
            <a:endParaRPr lang="hr-H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64904"/>
            <a:ext cx="9144000" cy="1944216"/>
          </a:xfrm>
        </p:spPr>
        <p:txBody>
          <a:bodyPr>
            <a:noAutofit/>
          </a:bodyPr>
          <a:lstStyle/>
          <a:p>
            <a:pPr algn="ctr"/>
            <a:r>
              <a:rPr lang="hr-HR" sz="3200" b="1" dirty="0" err="1" smtClean="0">
                <a:latin typeface="+mj-lt"/>
              </a:rPr>
              <a:t>Vjetropark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proje</a:t>
            </a:r>
            <a:r>
              <a:rPr lang="hr-HR" sz="3200" b="1" dirty="0" smtClean="0">
                <a:latin typeface="+mj-lt"/>
              </a:rPr>
              <a:t>k</a:t>
            </a:r>
            <a:r>
              <a:rPr lang="en-US" sz="3200" b="1" dirty="0" smtClean="0">
                <a:latin typeface="+mj-lt"/>
              </a:rPr>
              <a:t>t</a:t>
            </a:r>
          </a:p>
          <a:p>
            <a:pPr algn="ctr"/>
            <a:r>
              <a:rPr lang="en-US" sz="3200" b="1" dirty="0" smtClean="0">
                <a:latin typeface="+mj-lt"/>
              </a:rPr>
              <a:t>“</a:t>
            </a:r>
            <a:r>
              <a:rPr lang="en-US" sz="3200" b="1" dirty="0" err="1" smtClean="0">
                <a:latin typeface="+mj-lt"/>
              </a:rPr>
              <a:t>Pakline</a:t>
            </a:r>
            <a:r>
              <a:rPr lang="en-US" sz="3200" b="1" dirty="0" smtClean="0">
                <a:latin typeface="+mj-lt"/>
              </a:rPr>
              <a:t> – </a:t>
            </a:r>
            <a:r>
              <a:rPr lang="en-US" sz="3200" b="1" dirty="0" err="1" smtClean="0">
                <a:latin typeface="+mj-lt"/>
              </a:rPr>
              <a:t>Ljubu</a:t>
            </a:r>
            <a:r>
              <a:rPr lang="hr-HR" sz="3200" b="1" dirty="0" smtClean="0">
                <a:latin typeface="+mj-lt"/>
              </a:rPr>
              <a:t>š</a:t>
            </a:r>
            <a:r>
              <a:rPr lang="en-US" sz="3200" b="1" dirty="0" smtClean="0">
                <a:latin typeface="+mj-lt"/>
              </a:rPr>
              <a:t>a – </a:t>
            </a:r>
            <a:r>
              <a:rPr lang="en-US" sz="3200" b="1" dirty="0" err="1" smtClean="0">
                <a:latin typeface="+mj-lt"/>
              </a:rPr>
              <a:t>Kupres</a:t>
            </a:r>
            <a:r>
              <a:rPr lang="en-US" sz="3200" b="1" dirty="0" smtClean="0">
                <a:latin typeface="+mj-lt"/>
              </a:rPr>
              <a:t>”</a:t>
            </a:r>
          </a:p>
          <a:p>
            <a:pPr algn="ctr"/>
            <a:r>
              <a:rPr lang="en-US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“</a:t>
            </a:r>
            <a:r>
              <a:rPr lang="hr-HR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Pronalazak strateškog partnera</a:t>
            </a:r>
            <a:r>
              <a:rPr lang="en-US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30932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hr-HR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Mostar,  </a:t>
            </a:r>
            <a:r>
              <a:rPr lang="hr-HR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2013.</a:t>
            </a:r>
            <a:endParaRPr lang="hr-HR" sz="22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nd-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908720"/>
            <a:ext cx="3672408" cy="306034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83968" y="908720"/>
            <a:ext cx="4680520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err="1" smtClean="0">
                <a:latin typeface="+mj-lt"/>
              </a:rPr>
              <a:t>Kamen</a:t>
            </a:r>
            <a:r>
              <a:rPr lang="en-US" sz="1600" dirty="0" smtClean="0">
                <a:latin typeface="+mj-lt"/>
              </a:rPr>
              <a:t> – dent d.o.o. </a:t>
            </a:r>
            <a:r>
              <a:rPr lang="en-US" sz="1600" dirty="0" err="1" smtClean="0">
                <a:latin typeface="+mj-lt"/>
              </a:rPr>
              <a:t>Mostar</a:t>
            </a:r>
            <a:r>
              <a:rPr lang="en-US" sz="1600" dirty="0" smtClean="0">
                <a:latin typeface="+mj-lt"/>
              </a:rPr>
              <a:t>,</a:t>
            </a:r>
            <a:r>
              <a:rPr lang="hr-HR" sz="1600" dirty="0" smtClean="0">
                <a:latin typeface="+mj-lt"/>
              </a:rPr>
              <a:t> osnovan </a:t>
            </a:r>
            <a:r>
              <a:rPr lang="en-US" sz="1600" dirty="0" smtClean="0">
                <a:latin typeface="+mj-lt"/>
              </a:rPr>
              <a:t>1997.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Područja poslovanja</a:t>
            </a:r>
            <a:r>
              <a:rPr lang="en-US" sz="1600" dirty="0" smtClean="0">
                <a:latin typeface="+mj-lt"/>
              </a:rPr>
              <a:t>: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Eksploatacija kamena iz 3 kamenoloma</a:t>
            </a:r>
            <a:endParaRPr lang="en-US" sz="1600" dirty="0" smtClean="0">
              <a:latin typeface="+mj-lt"/>
            </a:endParaRP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Proizvodnja kamenih proizvoda</a:t>
            </a:r>
            <a:endParaRPr lang="en-US" sz="1600" dirty="0" smtClean="0">
              <a:latin typeface="+mj-lt"/>
            </a:endParaRP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Pokretač razvoja i koncesije </a:t>
            </a:r>
            <a:r>
              <a:rPr lang="hr-HR" sz="1600" dirty="0">
                <a:latin typeface="+mj-lt"/>
              </a:rPr>
              <a:t>V</a:t>
            </a:r>
            <a:r>
              <a:rPr lang="hr-HR" sz="1600" dirty="0" smtClean="0">
                <a:latin typeface="+mj-lt"/>
              </a:rPr>
              <a:t>P</a:t>
            </a:r>
            <a:r>
              <a:rPr lang="en-US" sz="1600" dirty="0" smtClean="0">
                <a:latin typeface="+mj-lt"/>
              </a:rPr>
              <a:t> PLK</a:t>
            </a:r>
          </a:p>
        </p:txBody>
      </p:sp>
      <p:pic>
        <p:nvPicPr>
          <p:cNvPr id="8" name="Picture 7" descr="E_kor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356992"/>
            <a:ext cx="4355976" cy="326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F_obuhvati_2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659051"/>
            <a:ext cx="3600400" cy="6198949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344758" y="5817007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hr-HR" sz="1600" b="1" dirty="0" smtClean="0">
                <a:solidFill>
                  <a:srgbClr val="0070C0"/>
                </a:solidFill>
                <a:latin typeface="Calibri" pitchFamily="34" charset="0"/>
              </a:rPr>
              <a:t>VP</a:t>
            </a: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 </a:t>
            </a:r>
            <a:r>
              <a:rPr kumimoji="0" lang="hr-HR" sz="1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Ljubuša</a:t>
            </a:r>
            <a:endParaRPr kumimoji="0" lang="hr-HR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84168" y="3501008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hr-HR" sz="1600" b="1" dirty="0" smtClean="0">
                <a:solidFill>
                  <a:srgbClr val="0070C0"/>
                </a:solidFill>
                <a:latin typeface="Calibri" pitchFamily="34" charset="0"/>
              </a:rPr>
              <a:t>VP</a:t>
            </a: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 Pakline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16064" y="1887917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hr-HR" sz="1600" b="1" dirty="0" smtClean="0">
                <a:solidFill>
                  <a:srgbClr val="0070C0"/>
                </a:solidFill>
                <a:latin typeface="Calibri" pitchFamily="34" charset="0"/>
              </a:rPr>
              <a:t>VP</a:t>
            </a: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 Kupres1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660232" y="980728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hr-HR" sz="1600" b="1" dirty="0" smtClean="0">
                <a:solidFill>
                  <a:srgbClr val="0070C0"/>
                </a:solidFill>
                <a:latin typeface="Calibri" pitchFamily="34" charset="0"/>
              </a:rPr>
              <a:t>VP</a:t>
            </a: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 Kupres2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4" name="Curved Up Arrow 13"/>
          <p:cNvSpPr/>
          <p:nvPr/>
        </p:nvSpPr>
        <p:spPr>
          <a:xfrm rot="13310046">
            <a:off x="4410822" y="2105751"/>
            <a:ext cx="1580104" cy="552458"/>
          </a:xfrm>
          <a:prstGeom prst="curvedUpArrow">
            <a:avLst>
              <a:gd name="adj1" fmla="val 14567"/>
              <a:gd name="adj2" fmla="val 47857"/>
              <a:gd name="adj3" fmla="val 400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pic>
        <p:nvPicPr>
          <p:cNvPr id="15" name="Picture 2" descr="http://www.parlament.ba/files/user/images/obiljezja/mapa_bi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284984"/>
            <a:ext cx="3357586" cy="3357586"/>
          </a:xfrm>
          <a:prstGeom prst="rect">
            <a:avLst/>
          </a:prstGeom>
          <a:noFill/>
        </p:spPr>
      </p:pic>
      <p:sp>
        <p:nvSpPr>
          <p:cNvPr id="17" name="Down Arrow 16"/>
          <p:cNvSpPr/>
          <p:nvPr/>
        </p:nvSpPr>
        <p:spPr>
          <a:xfrm rot="15714310">
            <a:off x="3933725" y="3408304"/>
            <a:ext cx="438032" cy="2933021"/>
          </a:xfrm>
          <a:prstGeom prst="downArrow">
            <a:avLst>
              <a:gd name="adj1" fmla="val 15655"/>
              <a:gd name="adj2" fmla="val 42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5373216"/>
            <a:ext cx="3203848" cy="1512168"/>
          </a:xfrm>
        </p:spPr>
        <p:txBody>
          <a:bodyPr>
            <a:normAutofit/>
          </a:bodyPr>
          <a:lstStyle/>
          <a:p>
            <a:r>
              <a:rPr lang="hr-HR" sz="2400" dirty="0" smtClean="0"/>
              <a:t>Lokacija:</a:t>
            </a:r>
            <a:br>
              <a:rPr lang="hr-HR" sz="2400" dirty="0" smtClean="0"/>
            </a:br>
            <a:r>
              <a:rPr lang="hr-HR" sz="1600" dirty="0" smtClean="0">
                <a:solidFill>
                  <a:schemeClr val="tx1"/>
                </a:solidFill>
              </a:rPr>
              <a:t>Bosna i Hercegovina</a:t>
            </a:r>
            <a:br>
              <a:rPr lang="hr-HR" sz="1600" dirty="0" smtClean="0">
                <a:solidFill>
                  <a:schemeClr val="tx1"/>
                </a:solidFill>
              </a:rPr>
            </a:br>
            <a:r>
              <a:rPr lang="hr-HR" sz="1600" dirty="0" smtClean="0">
                <a:solidFill>
                  <a:schemeClr val="tx1"/>
                </a:solidFill>
              </a:rPr>
              <a:t>Općine Tomislavgrad </a:t>
            </a:r>
            <a:r>
              <a:rPr lang="hr-HR" sz="1600" dirty="0">
                <a:solidFill>
                  <a:schemeClr val="tx1"/>
                </a:solidFill>
              </a:rPr>
              <a:t>i</a:t>
            </a:r>
            <a:r>
              <a:rPr lang="hr-HR" sz="1600" dirty="0" smtClean="0">
                <a:solidFill>
                  <a:schemeClr val="tx1"/>
                </a:solidFill>
              </a:rPr>
              <a:t> Kupres</a:t>
            </a:r>
            <a:r>
              <a:rPr lang="hr-HR" sz="2400" dirty="0" smtClean="0">
                <a:solidFill>
                  <a:schemeClr val="tx1"/>
                </a:solidFill>
              </a:rPr>
              <a:t/>
            </a:r>
            <a:br>
              <a:rPr lang="hr-HR" sz="2400" dirty="0" smtClean="0">
                <a:solidFill>
                  <a:schemeClr val="tx1"/>
                </a:solidFill>
              </a:rPr>
            </a:br>
            <a:endParaRPr lang="hr-HR" sz="2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3156550">
            <a:off x="2505585" y="5022185"/>
            <a:ext cx="242420" cy="7784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737135"/>
            <a:ext cx="3456384" cy="254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7504" y="764704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Osnovne informacije o lokaciji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04048" y="4293096"/>
            <a:ext cx="396044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Mjerenje vjetra: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836712"/>
            <a:ext cx="4283968" cy="325803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4680520" cy="1944216"/>
          </a:xfrm>
        </p:spPr>
        <p:txBody>
          <a:bodyPr>
            <a:normAutofit lnSpcReduction="10000"/>
          </a:bodyPr>
          <a:lstStyle/>
          <a:p>
            <a:r>
              <a:rPr lang="hr-HR" sz="1600" dirty="0" smtClean="0">
                <a:latin typeface="+mj-lt"/>
              </a:rPr>
              <a:t>visina </a:t>
            </a:r>
            <a:r>
              <a:rPr lang="en-US" sz="1600" dirty="0" smtClean="0">
                <a:latin typeface="+mj-lt"/>
              </a:rPr>
              <a:t>1100-1300m</a:t>
            </a:r>
          </a:p>
          <a:p>
            <a:r>
              <a:rPr lang="hr-HR" sz="1600" dirty="0" smtClean="0">
                <a:latin typeface="+mj-lt"/>
              </a:rPr>
              <a:t>dobra konfiguracija terena</a:t>
            </a:r>
            <a:endParaRPr lang="en-US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glavna cesta i</a:t>
            </a:r>
            <a:r>
              <a:rPr lang="en-US" sz="1600" dirty="0" smtClean="0">
                <a:latin typeface="+mj-lt"/>
              </a:rPr>
              <a:t> 110 kV </a:t>
            </a:r>
            <a:r>
              <a:rPr lang="hr-HR" sz="1600" dirty="0" smtClean="0">
                <a:latin typeface="+mj-lt"/>
              </a:rPr>
              <a:t>dalekovod presijecaju lokaciju</a:t>
            </a:r>
            <a:endParaRPr lang="en-US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VP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– </a:t>
            </a:r>
            <a:r>
              <a:rPr lang="hr-HR" sz="1600" dirty="0" smtClean="0">
                <a:latin typeface="+mj-lt"/>
              </a:rPr>
              <a:t>središnji </a:t>
            </a:r>
            <a:r>
              <a:rPr lang="hr-HR" sz="1600" dirty="0" err="1" smtClean="0">
                <a:latin typeface="+mj-lt"/>
              </a:rPr>
              <a:t>najvjetrovitiji</a:t>
            </a:r>
            <a:r>
              <a:rPr lang="hr-HR" sz="1600" dirty="0" smtClean="0">
                <a:latin typeface="+mj-lt"/>
              </a:rPr>
              <a:t> dio</a:t>
            </a:r>
            <a:r>
              <a:rPr lang="en-US" sz="1600" dirty="0" smtClean="0">
                <a:latin typeface="+mj-lt"/>
              </a:rPr>
              <a:t>, 20km</a:t>
            </a:r>
            <a:r>
              <a:rPr lang="en-US" sz="1600" baseline="30000" dirty="0" smtClean="0">
                <a:latin typeface="+mj-lt"/>
              </a:rPr>
              <a:t>2</a:t>
            </a:r>
          </a:p>
          <a:p>
            <a:r>
              <a:rPr lang="hr-HR" sz="1600" dirty="0" smtClean="0">
                <a:latin typeface="+mj-lt"/>
              </a:rPr>
              <a:t>VP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Ljubu</a:t>
            </a:r>
            <a:r>
              <a:rPr lang="hr-HR" sz="1600" dirty="0">
                <a:latin typeface="+mj-lt"/>
              </a:rPr>
              <a:t>š</a:t>
            </a:r>
            <a:r>
              <a:rPr lang="en-US" sz="1600" dirty="0" smtClean="0">
                <a:latin typeface="+mj-lt"/>
              </a:rPr>
              <a:t>a – </a:t>
            </a:r>
            <a:r>
              <a:rPr lang="hr-HR" sz="1600" dirty="0" smtClean="0">
                <a:latin typeface="+mj-lt"/>
              </a:rPr>
              <a:t>južni dio</a:t>
            </a:r>
            <a:r>
              <a:rPr lang="en-US" sz="1600" dirty="0" smtClean="0">
                <a:latin typeface="+mj-lt"/>
              </a:rPr>
              <a:t>, 14km</a:t>
            </a:r>
            <a:r>
              <a:rPr lang="en-US" sz="1600" baseline="30000" dirty="0" smtClean="0">
                <a:latin typeface="+mj-lt"/>
              </a:rPr>
              <a:t>2</a:t>
            </a:r>
            <a:endParaRPr lang="en-US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VP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Kupres</a:t>
            </a:r>
            <a:r>
              <a:rPr lang="en-US" sz="1600" dirty="0" smtClean="0">
                <a:latin typeface="+mj-lt"/>
              </a:rPr>
              <a:t> – </a:t>
            </a:r>
            <a:r>
              <a:rPr lang="hr-HR" sz="1600" dirty="0" smtClean="0">
                <a:latin typeface="+mj-lt"/>
              </a:rPr>
              <a:t>sjeverni dio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dva odvojena područja</a:t>
            </a:r>
            <a:r>
              <a:rPr lang="en-US" sz="1600" dirty="0" smtClean="0">
                <a:latin typeface="+mj-lt"/>
              </a:rPr>
              <a:t>, 25km</a:t>
            </a:r>
            <a:r>
              <a:rPr lang="en-US" sz="1600" baseline="30000" dirty="0" smtClean="0">
                <a:latin typeface="+mj-lt"/>
              </a:rPr>
              <a:t>2</a:t>
            </a:r>
            <a:endParaRPr lang="en-US" sz="1600" dirty="0" smtClean="0">
              <a:latin typeface="+mj-lt"/>
            </a:endParaRPr>
          </a:p>
        </p:txBody>
      </p:sp>
      <p:pic>
        <p:nvPicPr>
          <p:cNvPr id="11" name="Picture 10" descr="P10207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3465004"/>
            <a:ext cx="4464496" cy="3348372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932040" y="4797152"/>
            <a:ext cx="4211960" cy="187220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hr-HR" sz="1600" dirty="0" smtClean="0">
                <a:latin typeface="+mj-lt"/>
              </a:rPr>
              <a:t>dva</a:t>
            </a: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50m </a:t>
            </a:r>
            <a:r>
              <a:rPr kumimoji="0" lang="hr-HR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mjerna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stupa</a:t>
            </a: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r>
              <a:rPr kumimoji="0" lang="hr-HR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jednogodišnje 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mjerenje tijeko</a:t>
            </a:r>
            <a:r>
              <a:rPr lang="hr-HR" sz="1600" dirty="0" smtClean="0">
                <a:latin typeface="+mj-lt"/>
              </a:rPr>
              <a:t>m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2007.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hr-HR" sz="1600" baseline="0" dirty="0" smtClean="0">
                <a:latin typeface="+mj-lt"/>
              </a:rPr>
              <a:t>prosječna brzina vjetra </a:t>
            </a:r>
            <a:r>
              <a:rPr lang="en-US" sz="1600" dirty="0" smtClean="0">
                <a:latin typeface="+mj-lt"/>
              </a:rPr>
              <a:t>7m/s (50m)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kumimoji="0" lang="hr-HR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 nova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60m 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mjerna stupa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postavljena u Siječnju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2011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(</a:t>
            </a:r>
            <a:r>
              <a:rPr kumimoji="0" lang="hr-H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prema </a:t>
            </a:r>
            <a:r>
              <a:rPr lang="en-US" sz="1600" dirty="0" smtClean="0">
                <a:latin typeface="+mj-lt"/>
              </a:rPr>
              <a:t>IEC 61400-12-1 standard</a:t>
            </a:r>
            <a:r>
              <a:rPr lang="hr-HR" sz="1600" dirty="0" smtClean="0">
                <a:latin typeface="+mj-lt"/>
              </a:rPr>
              <a:t>u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sa profesionalnom opremom za kalibriranje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endParaRPr kumimoji="0" lang="en-US" sz="16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7504" y="764704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Idejni statistički podaci o vjetru</a:t>
            </a:r>
            <a:r>
              <a:rPr kumimoji="0" lang="hr-HR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za MS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Pakline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(1)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4680520" cy="2160240"/>
          </a:xfrm>
        </p:spPr>
        <p:txBody>
          <a:bodyPr>
            <a:normAutofit/>
          </a:bodyPr>
          <a:lstStyle/>
          <a:p>
            <a:r>
              <a:rPr lang="hr-HR" sz="1600" dirty="0" smtClean="0">
                <a:latin typeface="+mj-lt"/>
              </a:rPr>
              <a:t>prosječna brzina vjetra </a:t>
            </a:r>
            <a:r>
              <a:rPr lang="hr-HR" sz="1600" dirty="0">
                <a:latin typeface="+mj-lt"/>
              </a:rPr>
              <a:t>s</a:t>
            </a:r>
            <a:r>
              <a:rPr lang="hr-HR" sz="1600" dirty="0" smtClean="0">
                <a:latin typeface="+mj-lt"/>
              </a:rPr>
              <a:t>a mjernih stupova je približno</a:t>
            </a:r>
            <a:r>
              <a:rPr lang="en-US" sz="1600" dirty="0" smtClean="0">
                <a:latin typeface="+mj-lt"/>
              </a:rPr>
              <a:t> 8.4m/s</a:t>
            </a:r>
          </a:p>
          <a:p>
            <a:r>
              <a:rPr lang="hr-HR" sz="1600" dirty="0" smtClean="0">
                <a:latin typeface="+mj-lt"/>
              </a:rPr>
              <a:t>prosječni faktor angažiranja vjetra na lokaciji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je preko </a:t>
            </a:r>
            <a:r>
              <a:rPr lang="en-US" sz="1600" dirty="0" smtClean="0">
                <a:latin typeface="+mj-lt"/>
              </a:rPr>
              <a:t>40%</a:t>
            </a:r>
          </a:p>
          <a:p>
            <a:r>
              <a:rPr lang="hr-HR" sz="1600" dirty="0" smtClean="0">
                <a:latin typeface="+mj-lt"/>
              </a:rPr>
              <a:t>veoma nizak intenzitet turbulencije </a:t>
            </a:r>
            <a:r>
              <a:rPr lang="en-US" sz="1600" dirty="0" smtClean="0">
                <a:latin typeface="+mj-lt"/>
              </a:rPr>
              <a:t>(</a:t>
            </a:r>
            <a:r>
              <a:rPr lang="hr-HR" sz="1600" dirty="0" smtClean="0">
                <a:latin typeface="+mj-lt"/>
              </a:rPr>
              <a:t>klasa </a:t>
            </a:r>
            <a:r>
              <a:rPr lang="en-US" sz="1600" dirty="0" smtClean="0">
                <a:latin typeface="+mj-lt"/>
              </a:rPr>
              <a:t>IIA)</a:t>
            </a:r>
            <a:endParaRPr lang="hr-HR" sz="1600" dirty="0" smtClean="0">
              <a:latin typeface="+mj-lt"/>
            </a:endParaRPr>
          </a:p>
          <a:p>
            <a:r>
              <a:rPr lang="hr-HR" sz="1600" dirty="0">
                <a:latin typeface="+mj-lt"/>
              </a:rPr>
              <a:t>k</a:t>
            </a:r>
            <a:r>
              <a:rPr lang="hr-HR" sz="1600" dirty="0" smtClean="0">
                <a:latin typeface="+mj-lt"/>
              </a:rPr>
              <a:t>lasa </a:t>
            </a:r>
            <a:r>
              <a:rPr lang="hr-HR" sz="1600" dirty="0" err="1" smtClean="0">
                <a:latin typeface="+mj-lt"/>
              </a:rPr>
              <a:t>vjetro</a:t>
            </a:r>
            <a:r>
              <a:rPr lang="hr-HR" sz="1600" dirty="0" smtClean="0">
                <a:latin typeface="+mj-lt"/>
              </a:rPr>
              <a:t>-turbina</a:t>
            </a:r>
            <a:r>
              <a:rPr lang="en-US" sz="1600" dirty="0" smtClean="0">
                <a:latin typeface="+mj-lt"/>
              </a:rPr>
              <a:t>: (2)-3MW</a:t>
            </a:r>
            <a:endParaRPr lang="hr-HR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nedavno završeno ispitivanje vjetra</a:t>
            </a:r>
            <a:endParaRPr lang="en-US" sz="1600" dirty="0" smtClean="0">
              <a:latin typeface="+mj-lt"/>
            </a:endParaRPr>
          </a:p>
          <a:p>
            <a:endParaRPr lang="en-US" sz="1600" dirty="0" smtClean="0">
              <a:latin typeface="+mj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88432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3818"/>
            <a:ext cx="3238500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896544" cy="1800200"/>
          </a:xfrm>
        </p:spPr>
        <p:txBody>
          <a:bodyPr>
            <a:noAutofit/>
          </a:bodyPr>
          <a:lstStyle/>
          <a:p>
            <a:r>
              <a:rPr lang="hr-HR" sz="1600" dirty="0" smtClean="0">
                <a:latin typeface="+mj-lt"/>
              </a:rPr>
              <a:t>Ukupno planirana snaga</a:t>
            </a:r>
            <a:r>
              <a:rPr lang="en-US" sz="1600" dirty="0" smtClean="0">
                <a:latin typeface="+mj-lt"/>
              </a:rPr>
              <a:t>: 400-450MW</a:t>
            </a:r>
          </a:p>
          <a:p>
            <a:r>
              <a:rPr lang="hr-HR" sz="1600" dirty="0" smtClean="0">
                <a:latin typeface="+mj-lt"/>
              </a:rPr>
              <a:t>Za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1.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fazu</a:t>
            </a:r>
            <a:r>
              <a:rPr lang="en-US" sz="1600" dirty="0" smtClean="0">
                <a:latin typeface="+mj-lt"/>
              </a:rPr>
              <a:t>: 102MW</a:t>
            </a:r>
          </a:p>
          <a:p>
            <a:r>
              <a:rPr lang="hr-HR" sz="1600" dirty="0" smtClean="0">
                <a:latin typeface="+mj-lt"/>
              </a:rPr>
              <a:t>Prema idejnom mjerenju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očekuje se 35% faktor angažiranja vjetra </a:t>
            </a:r>
            <a:r>
              <a:rPr lang="en-US" sz="1600" dirty="0" smtClean="0">
                <a:latin typeface="+mj-lt"/>
              </a:rPr>
              <a:t>(P50) </a:t>
            </a:r>
            <a:r>
              <a:rPr lang="hr-HR" sz="1600" dirty="0" smtClean="0">
                <a:latin typeface="+mj-lt"/>
              </a:rPr>
              <a:t>za cijelu lokaciju</a:t>
            </a:r>
            <a:endParaRPr lang="en-US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Za 1.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fazu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očekivao se </a:t>
            </a:r>
            <a:r>
              <a:rPr lang="en-US" sz="1600" dirty="0" smtClean="0">
                <a:latin typeface="+mj-lt"/>
              </a:rPr>
              <a:t>35-40% </a:t>
            </a:r>
            <a:r>
              <a:rPr lang="en-US" sz="1600" dirty="0" err="1" smtClean="0">
                <a:latin typeface="+mj-lt"/>
              </a:rPr>
              <a:t>fa</a:t>
            </a:r>
            <a:r>
              <a:rPr lang="hr-HR" sz="1600" dirty="0" smtClean="0">
                <a:latin typeface="+mj-lt"/>
              </a:rPr>
              <a:t>k</a:t>
            </a:r>
            <a:r>
              <a:rPr lang="en-US" sz="1600" dirty="0" smtClean="0">
                <a:latin typeface="+mj-lt"/>
              </a:rPr>
              <a:t>tor </a:t>
            </a:r>
            <a:r>
              <a:rPr lang="hr-HR" sz="1600" dirty="0" smtClean="0">
                <a:latin typeface="+mj-lt"/>
              </a:rPr>
              <a:t>angažiranja vjetra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i potvrdio nakon završenog ispitivanja vjetra</a:t>
            </a:r>
            <a:endParaRPr lang="en-US" sz="1600" dirty="0" smtClean="0">
              <a:latin typeface="+mj-lt"/>
            </a:endParaRPr>
          </a:p>
          <a:p>
            <a:pPr>
              <a:buNone/>
            </a:pPr>
            <a:endParaRPr lang="en-US" sz="1600" dirty="0" smtClean="0">
              <a:latin typeface="+mj-lt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7504" y="2850672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Stanje </a:t>
            </a:r>
            <a:r>
              <a:rPr lang="hr-HR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projekta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79512" y="3284984"/>
            <a:ext cx="4896544" cy="35283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koncesijski ugovor potpisan sa županijom </a:t>
            </a:r>
            <a:r>
              <a:rPr lang="en-US" sz="1600" dirty="0" smtClean="0">
                <a:latin typeface="+mj-lt"/>
              </a:rPr>
              <a:t>(</a:t>
            </a:r>
            <a:r>
              <a:rPr lang="en-US" sz="1600" dirty="0" err="1" smtClean="0">
                <a:latin typeface="+mj-lt"/>
              </a:rPr>
              <a:t>Hercegbosanska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ž</a:t>
            </a:r>
            <a:r>
              <a:rPr lang="en-US" sz="1600" dirty="0" err="1" smtClean="0">
                <a:latin typeface="+mj-lt"/>
              </a:rPr>
              <a:t>upanija</a:t>
            </a:r>
            <a:r>
              <a:rPr lang="en-US" sz="1600" dirty="0" smtClean="0">
                <a:latin typeface="+mj-lt"/>
              </a:rPr>
              <a:t>)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ugovor sa općinom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Tomislavgrad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za korištenje zemlje</a:t>
            </a:r>
            <a:endParaRPr kumimoji="0" lang="en-US" sz="1600" b="0" i="0" u="none" strike="noStrike" kern="1200" cap="none" spc="0" normalizeH="0" baseline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>
                <a:latin typeface="+mj-lt"/>
              </a:rPr>
              <a:t>i</a:t>
            </a:r>
            <a:r>
              <a:rPr lang="hr-HR" sz="1600" dirty="0" smtClean="0">
                <a:latin typeface="+mj-lt"/>
              </a:rPr>
              <a:t>zvršena idejna mjerenja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>
                <a:latin typeface="+mj-lt"/>
              </a:rPr>
              <a:t>u</a:t>
            </a:r>
            <a:r>
              <a:rPr lang="hr-HR" sz="1600" dirty="0" smtClean="0">
                <a:latin typeface="+mj-lt"/>
              </a:rPr>
              <a:t>rađen idejni raspored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predloženo idejno rješenje spajanja na mrežu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pribavljena okolišna dozvola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završena pred-studija izvodljivosti</a:t>
            </a:r>
            <a:r>
              <a:rPr lang="en-US" sz="1600" dirty="0" smtClean="0">
                <a:latin typeface="+mj-lt"/>
              </a:rPr>
              <a:t> (1</a:t>
            </a:r>
            <a:r>
              <a:rPr lang="hr-HR" sz="1600" dirty="0" smtClean="0">
                <a:latin typeface="+mj-lt"/>
              </a:rPr>
              <a:t>.</a:t>
            </a:r>
            <a:r>
              <a:rPr lang="en-US" sz="1600" dirty="0" smtClean="0">
                <a:latin typeface="+mj-lt"/>
              </a:rPr>
              <a:t> </a:t>
            </a:r>
            <a:r>
              <a:rPr lang="hr-HR" sz="1600" dirty="0" smtClean="0">
                <a:latin typeface="+mj-lt"/>
              </a:rPr>
              <a:t>faza</a:t>
            </a:r>
            <a:r>
              <a:rPr lang="en-US" sz="1600" dirty="0" smtClean="0">
                <a:latin typeface="+mj-lt"/>
              </a:rPr>
              <a:t>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pribavljena lokacijska dozvola za VP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1 (48</a:t>
            </a:r>
            <a:r>
              <a:rPr lang="hr-HR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MW)</a:t>
            </a:r>
            <a:r>
              <a:rPr lang="hr-HR" sz="1600" dirty="0" smtClean="0">
                <a:latin typeface="+mj-lt"/>
              </a:rPr>
              <a:t> i VP Pakline 2 (48 MW)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izvlaštenje zemlje u tijeku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smtClean="0">
                <a:latin typeface="+mj-lt"/>
              </a:rPr>
              <a:t>proglašen javni interes općina Tomislavgrad i Kupres</a:t>
            </a:r>
            <a:endParaRPr lang="en-US" sz="1600" dirty="0" smtClean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80928"/>
            <a:ext cx="3709045" cy="378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04664"/>
            <a:ext cx="8337104" cy="57606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Idejni projekt i </a:t>
            </a:r>
            <a:r>
              <a:rPr kumimoji="0" lang="hr-HR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energetski prinos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600400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>
          <a:xfrm>
            <a:off x="683568" y="1268760"/>
            <a:ext cx="8460432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err="1" smtClean="0">
                <a:latin typeface="+mj-lt"/>
              </a:rPr>
              <a:t>Dragan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Krstović</a:t>
            </a:r>
            <a:r>
              <a:rPr lang="en-US" sz="1600" dirty="0" smtClean="0">
                <a:latin typeface="+mj-lt"/>
              </a:rPr>
              <a:t>, CEO</a:t>
            </a:r>
            <a:r>
              <a:rPr lang="hr-HR" sz="1600" dirty="0" smtClean="0">
                <a:latin typeface="+mj-lt"/>
              </a:rPr>
              <a:t>                         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Jure </a:t>
            </a:r>
            <a:r>
              <a:rPr lang="en-US" sz="1600" dirty="0" err="1" smtClean="0">
                <a:latin typeface="+mj-lt"/>
              </a:rPr>
              <a:t>Krtalić</a:t>
            </a:r>
            <a:r>
              <a:rPr lang="en-US" sz="1600" dirty="0" smtClean="0">
                <a:latin typeface="+mj-lt"/>
              </a:rPr>
              <a:t>, </a:t>
            </a:r>
            <a:r>
              <a:rPr lang="hr-HR" sz="1600" dirty="0" smtClean="0">
                <a:latin typeface="+mj-lt"/>
              </a:rPr>
              <a:t>vlasnik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Email: vjetropark@kamen-dent.com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www.vjetropark.kamen-dent.com</a:t>
            </a:r>
            <a:endParaRPr lang="hr-HR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55576" y="3501008"/>
            <a:ext cx="7704856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b="1" dirty="0" smtClean="0">
                <a:latin typeface="+mj-lt"/>
              </a:rPr>
              <a:t>T</a:t>
            </a:r>
            <a:r>
              <a:rPr lang="hr-HR" sz="1600" b="1" dirty="0" err="1" smtClean="0">
                <a:latin typeface="+mj-lt"/>
              </a:rPr>
              <a:t>ehnička</a:t>
            </a:r>
            <a:r>
              <a:rPr lang="hr-HR" sz="1600" b="1" dirty="0" smtClean="0">
                <a:latin typeface="+mj-lt"/>
              </a:rPr>
              <a:t> podrška</a:t>
            </a:r>
            <a:r>
              <a:rPr lang="en-US" sz="1600" b="1" dirty="0" smtClean="0">
                <a:latin typeface="+mj-lt"/>
              </a:rPr>
              <a:t>:</a:t>
            </a:r>
            <a:r>
              <a:rPr lang="hr-HR" sz="1600" b="1" dirty="0" smtClean="0">
                <a:latin typeface="+mj-lt"/>
              </a:rPr>
              <a:t>                                                                              </a:t>
            </a:r>
            <a:r>
              <a:rPr lang="hr-HR" sz="1600" b="1" smtClean="0">
                <a:latin typeface="+mj-lt"/>
              </a:rPr>
              <a:t>Pravna podrška:                                                                    </a:t>
            </a:r>
            <a:endParaRPr lang="en-US" sz="1600" b="1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Fractal d.o.o. </a:t>
            </a:r>
            <a:r>
              <a:rPr lang="hr-HR" sz="1600" dirty="0" smtClean="0">
                <a:latin typeface="+mj-lt"/>
              </a:rPr>
              <a:t>                                                                                       Odvjetnički ured Saša Vladić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Split, </a:t>
            </a:r>
            <a:r>
              <a:rPr lang="hr-HR" sz="1600" dirty="0" smtClean="0">
                <a:latin typeface="+mj-lt"/>
              </a:rPr>
              <a:t>Hrvatska                                                                                      Split, Hrvatska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Email: fractal@fractal.hr</a:t>
            </a:r>
            <a:r>
              <a:rPr lang="hr-HR" sz="1600" dirty="0" smtClean="0">
                <a:latin typeface="+mj-lt"/>
              </a:rPr>
              <a:t>                                                                    </a:t>
            </a:r>
            <a:r>
              <a:rPr lang="hr-HR" sz="1600" dirty="0" err="1" smtClean="0">
                <a:latin typeface="+mj-lt"/>
              </a:rPr>
              <a:t>Email</a:t>
            </a:r>
            <a:r>
              <a:rPr lang="hr-HR" sz="1600" dirty="0" smtClean="0">
                <a:latin typeface="+mj-lt"/>
              </a:rPr>
              <a:t>: </a:t>
            </a:r>
            <a:r>
              <a:rPr lang="hr-HR" sz="1600" dirty="0" err="1" smtClean="0">
                <a:latin typeface="+mj-lt"/>
              </a:rPr>
              <a:t>sasa.ured</a:t>
            </a:r>
            <a:r>
              <a:rPr lang="en-US" sz="1600" dirty="0" smtClean="0">
                <a:latin typeface="Calibri"/>
              </a:rPr>
              <a:t>@</a:t>
            </a:r>
            <a:r>
              <a:rPr lang="hr-HR" sz="1600" dirty="0" err="1" smtClean="0">
                <a:latin typeface="Calibri"/>
              </a:rPr>
              <a:t>gmail.com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www.fractal.hr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5576" y="764704"/>
            <a:ext cx="6660232" cy="43204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hr-HR" sz="2400" dirty="0" smtClean="0">
                <a:solidFill>
                  <a:schemeClr val="tx2"/>
                </a:solidFill>
                <a:latin typeface="+mj-lt"/>
              </a:rPr>
              <a:t>K</a:t>
            </a:r>
            <a:r>
              <a:rPr lang="en-US" sz="2400" dirty="0" err="1" smtClean="0">
                <a:solidFill>
                  <a:schemeClr val="tx2"/>
                </a:solidFill>
                <a:latin typeface="+mj-lt"/>
              </a:rPr>
              <a:t>onta</a:t>
            </a:r>
            <a:r>
              <a:rPr lang="hr-HR" sz="2400" dirty="0" smtClean="0">
                <a:solidFill>
                  <a:schemeClr val="tx2"/>
                </a:solidFill>
                <a:latin typeface="+mj-lt"/>
              </a:rPr>
              <a:t>k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t</a:t>
            </a:r>
            <a:r>
              <a:rPr lang="hr-HR" sz="2400" dirty="0" smtClean="0">
                <a:solidFill>
                  <a:schemeClr val="tx2"/>
                </a:solidFill>
                <a:latin typeface="+mj-lt"/>
              </a:rPr>
              <a:t>i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1196752"/>
            <a:ext cx="4896544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2977</TotalTime>
  <Words>385</Words>
  <Application>Microsoft Office PowerPoint</Application>
  <PresentationFormat>Prikaz na zaslonu (4:3)</PresentationFormat>
  <Paragraphs>65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Flow</vt:lpstr>
      <vt:lpstr>Kamen-dent d.o.o.  Mostar Bosna i Hercegovina</vt:lpstr>
      <vt:lpstr>PowerPointova prezentacija</vt:lpstr>
      <vt:lpstr>Lokacija: Bosna i Hercegovina Općine Tomislavgrad i Kupres 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DIPLOMSKI RAD</dc:title>
  <dc:creator>Dino Lovric</dc:creator>
  <cp:lastModifiedBy>Jure</cp:lastModifiedBy>
  <cp:revision>82</cp:revision>
  <dcterms:created xsi:type="dcterms:W3CDTF">2011-03-03T13:36:10Z</dcterms:created>
  <dcterms:modified xsi:type="dcterms:W3CDTF">2013-02-28T08:19:36Z</dcterms:modified>
</cp:coreProperties>
</file>